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notesMasterIdLst>
    <p:notesMasterId r:id="rId18"/>
  </p:notesMasterIdLst>
  <p:sldIdLst>
    <p:sldId id="263" r:id="rId2"/>
    <p:sldId id="256" r:id="rId3"/>
    <p:sldId id="257" r:id="rId4"/>
    <p:sldId id="264" r:id="rId5"/>
    <p:sldId id="265" r:id="rId6"/>
    <p:sldId id="266" r:id="rId7"/>
    <p:sldId id="267" r:id="rId8"/>
    <p:sldId id="268" r:id="rId9"/>
    <p:sldId id="269" r:id="rId10"/>
    <p:sldId id="270" r:id="rId11"/>
    <p:sldId id="271" r:id="rId12"/>
    <p:sldId id="258" r:id="rId13"/>
    <p:sldId id="259" r:id="rId14"/>
    <p:sldId id="261" r:id="rId15"/>
    <p:sldId id="260" r:id="rId16"/>
    <p:sldId id="26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7A8DC5-F0C2-48D0-93CC-B82FEBC3CB45}" type="datetimeFigureOut">
              <a:rPr lang="en-US" smtClean="0"/>
              <a:t>9/10/2021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784B3-3074-47FE-8C59-E269E4A86171}" type="slidenum">
              <a:rPr lang="en-US" smtClean="0"/>
              <a:t>‹#›</a:t>
            </a:fld>
            <a:endParaRPr lang="en-US"/>
          </a:p>
        </p:txBody>
      </p:sp>
    </p:spTree>
    <p:extLst>
      <p:ext uri="{BB962C8B-B14F-4D97-AF65-F5344CB8AC3E}">
        <p14:creationId xmlns:p14="http://schemas.microsoft.com/office/powerpoint/2010/main" val="3713734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 donation is the process where a person allows an organ of their own to be removed and transplanted to another person. Transplant has to be done by either legal consent of the donor while alive or by the consent of next of kin after death.</a:t>
            </a:r>
          </a:p>
          <a:p>
            <a:r>
              <a:rPr lang="en-US" dirty="0"/>
              <a:t>An ethical dilemma refers to a situation where a choice has to be made regarding two courses of action that seem ethically correct at the moment. Medical practitioners are always faced with situations presenting ethical dilemmas, which may present a lot of challenges to their careers and institutions in general. </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3</a:t>
            </a:fld>
            <a:endParaRPr lang="en-US"/>
          </a:p>
        </p:txBody>
      </p:sp>
    </p:spTree>
    <p:extLst>
      <p:ext uri="{BB962C8B-B14F-4D97-AF65-F5344CB8AC3E}">
        <p14:creationId xmlns:p14="http://schemas.microsoft.com/office/powerpoint/2010/main" val="3165094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standardized procedures.</a:t>
            </a:r>
          </a:p>
          <a:p>
            <a:r>
              <a:rPr lang="en-US" dirty="0"/>
              <a:t>Standardized procedures ensure that physician and non-physician practitioners provide effective diagnosis, administer prescription, and offer efficient primary care. Moreover, it ensures that malpractice suits are avoided.</a:t>
            </a:r>
          </a:p>
          <a:p>
            <a:r>
              <a:rPr lang="en-US" dirty="0"/>
              <a:t>Code of ethics.</a:t>
            </a:r>
          </a:p>
          <a:p>
            <a:r>
              <a:rPr lang="en-US" dirty="0"/>
              <a:t>The major principles of ethics are in line with the public health services in terms of respect, beneficence, and justice. Respect involves consideration of the feelings, rights, and wishes of co-workers within the health institution. Beneficence involves ensuring health benefits are maximized while harm is kept at a minimum. Justice involves the even distribution of resources, benefits, and cost. </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14</a:t>
            </a:fld>
            <a:endParaRPr lang="en-US"/>
          </a:p>
        </p:txBody>
      </p:sp>
    </p:spTree>
    <p:extLst>
      <p:ext uri="{BB962C8B-B14F-4D97-AF65-F5344CB8AC3E}">
        <p14:creationId xmlns:p14="http://schemas.microsoft.com/office/powerpoint/2010/main" val="2011154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article contains the methods, data collection, and findings of research conducted to explore the experiences of different donor relatives during the organ donation process on a deceased relative. The study also gauged the attitudes of the donor relatives towards organ donation after experiencing a family member going through the donation process. The article contents reveal that most donor relatives still welcomed the idea of donating their organs. The study also revealed that the process of organ preservation through the keeping of the brain-dead body on a ventilator proved difficult for the donor relatives to understand as most of them thought that their deceased relative was alive the entire time.</a:t>
            </a:r>
          </a:p>
        </p:txBody>
      </p:sp>
      <p:sp>
        <p:nvSpPr>
          <p:cNvPr id="4" name="Slide Number Placeholder 3"/>
          <p:cNvSpPr>
            <a:spLocks noGrp="1"/>
          </p:cNvSpPr>
          <p:nvPr>
            <p:ph type="sldNum" sz="quarter" idx="5"/>
          </p:nvPr>
        </p:nvSpPr>
        <p:spPr/>
        <p:txBody>
          <a:bodyPr/>
          <a:lstStyle/>
          <a:p>
            <a:fld id="{AAF784B3-3074-47FE-8C59-E269E4A86171}" type="slidenum">
              <a:rPr lang="en-US" smtClean="0"/>
              <a:t>6</a:t>
            </a:fld>
            <a:endParaRPr lang="en-US"/>
          </a:p>
        </p:txBody>
      </p:sp>
    </p:spTree>
    <p:extLst>
      <p:ext uri="{BB962C8B-B14F-4D97-AF65-F5344CB8AC3E}">
        <p14:creationId xmlns:p14="http://schemas.microsoft.com/office/powerpoint/2010/main" val="2210566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researchers use both quantitative and qualitative methods to analyze their findings. The research focuses on the reactions and attitudes of donor relatives towards the donation of organs of their deceased member. The data collected is represented in images that are used repeatedly in the article. The information obtained from the research participants is analyzed jointly, without labeling. This makes it difficult for someone reading the article to distinguish which participant said what.</a:t>
            </a:r>
          </a:p>
        </p:txBody>
      </p:sp>
      <p:sp>
        <p:nvSpPr>
          <p:cNvPr id="4" name="Slide Number Placeholder 3"/>
          <p:cNvSpPr>
            <a:spLocks noGrp="1"/>
          </p:cNvSpPr>
          <p:nvPr>
            <p:ph type="sldNum" sz="quarter" idx="5"/>
          </p:nvPr>
        </p:nvSpPr>
        <p:spPr/>
        <p:txBody>
          <a:bodyPr/>
          <a:lstStyle/>
          <a:p>
            <a:fld id="{AAF784B3-3074-47FE-8C59-E269E4A86171}" type="slidenum">
              <a:rPr lang="en-US" smtClean="0"/>
              <a:t>7</a:t>
            </a:fld>
            <a:endParaRPr lang="en-US"/>
          </a:p>
        </p:txBody>
      </p:sp>
    </p:spTree>
    <p:extLst>
      <p:ext uri="{BB962C8B-B14F-4D97-AF65-F5344CB8AC3E}">
        <p14:creationId xmlns:p14="http://schemas.microsoft.com/office/powerpoint/2010/main" val="2130122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advantage of family involvement in organ donation is that the family offers moral and psychological support to a live donor. </a:t>
            </a:r>
          </a:p>
          <a:p>
            <a:r>
              <a:rPr lang="en-US" dirty="0">
                <a:latin typeface="Times New Roman" panose="02020603050405020304" pitchFamily="18" charset="0"/>
                <a:cs typeface="Times New Roman" panose="02020603050405020304" pitchFamily="18" charset="0"/>
              </a:rPr>
              <a:t>However, such decisions could raise family conflicts as not all may agree with the decision by a member to donate organs.</a:t>
            </a:r>
          </a:p>
          <a:p>
            <a:r>
              <a:rPr lang="en-US" dirty="0">
                <a:latin typeface="Times New Roman" panose="02020603050405020304" pitchFamily="18" charset="0"/>
                <a:cs typeface="Times New Roman" panose="02020603050405020304" pitchFamily="18" charset="0"/>
              </a:rPr>
              <a:t>In organ donation after death, the family is responsible for the body of their deceased member and therefore has the right to make organ donation decisions. </a:t>
            </a:r>
          </a:p>
          <a:p>
            <a:r>
              <a:rPr lang="en-US" dirty="0">
                <a:latin typeface="Times New Roman" panose="02020603050405020304" pitchFamily="18" charset="0"/>
                <a:cs typeface="Times New Roman" panose="02020603050405020304" pitchFamily="18" charset="0"/>
              </a:rPr>
              <a:t>The advantage of family involvement, in this case, is that the process of organ donation is consented to, making it legal and conflict-free (Darnell et al., 2020).</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8</a:t>
            </a:fld>
            <a:endParaRPr lang="en-US"/>
          </a:p>
        </p:txBody>
      </p:sp>
    </p:spTree>
    <p:extLst>
      <p:ext uri="{BB962C8B-B14F-4D97-AF65-F5344CB8AC3E}">
        <p14:creationId xmlns:p14="http://schemas.microsoft.com/office/powerpoint/2010/main" val="4155117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disadvantage of this is that denial of consent by family even after consent by the deceased makes organ donation impossible, which defies the rights of the deceased.</a:t>
            </a:r>
          </a:p>
          <a:p>
            <a:r>
              <a:rPr lang="en-US" dirty="0">
                <a:latin typeface="Times New Roman" panose="02020603050405020304" pitchFamily="18" charset="0"/>
                <a:cs typeface="Times New Roman" panose="02020603050405020304" pitchFamily="18" charset="0"/>
              </a:rPr>
              <a:t>The ethical consideration is that organ donation of a deceased member creates a dilemma for the living relatives (Darnell et al., 2020). </a:t>
            </a:r>
          </a:p>
          <a:p>
            <a:r>
              <a:rPr lang="en-US" dirty="0">
                <a:latin typeface="Times New Roman" panose="02020603050405020304" pitchFamily="18" charset="0"/>
                <a:cs typeface="Times New Roman" panose="02020603050405020304" pitchFamily="18" charset="0"/>
              </a:rPr>
              <a:t>This is because they have to decide about the organs donation without knowing what the deceased would have preferred. </a:t>
            </a:r>
          </a:p>
          <a:p>
            <a:r>
              <a:rPr lang="en-US" dirty="0">
                <a:latin typeface="Times New Roman" panose="02020603050405020304" pitchFamily="18" charset="0"/>
                <a:cs typeface="Times New Roman" panose="02020603050405020304" pitchFamily="18" charset="0"/>
              </a:rPr>
              <a:t>They have to answer questions on whether to consent to organ donation and save the lives of those who need the organs or deny consent and protect the deceased's body.</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9</a:t>
            </a:fld>
            <a:endParaRPr lang="en-US"/>
          </a:p>
        </p:txBody>
      </p:sp>
    </p:spTree>
    <p:extLst>
      <p:ext uri="{BB962C8B-B14F-4D97-AF65-F5344CB8AC3E}">
        <p14:creationId xmlns:p14="http://schemas.microsoft.com/office/powerpoint/2010/main" val="425451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we honoring the patient's rights if the family is against organ donation? </a:t>
            </a:r>
          </a:p>
          <a:p>
            <a:r>
              <a:rPr lang="en-US" dirty="0">
                <a:latin typeface="Times New Roman" panose="02020603050405020304" pitchFamily="18" charset="0"/>
                <a:cs typeface="Times New Roman" panose="02020603050405020304" pitchFamily="18" charset="0"/>
              </a:rPr>
              <a:t>In cases where the patient gave consent for organ donation in case of death, the family needs to honor the deceased's wishes (Tollefsen, 2019). Suppose the family denies consent, in this case, the legal capacity rights of the deceased. However, in cases where there was no patient consent to the donation of their organs after death, refusal by the family to grant consent does not dishonor the patient's rights.</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10</a:t>
            </a:fld>
            <a:endParaRPr lang="en-US"/>
          </a:p>
        </p:txBody>
      </p:sp>
    </p:spTree>
    <p:extLst>
      <p:ext uri="{BB962C8B-B14F-4D97-AF65-F5344CB8AC3E}">
        <p14:creationId xmlns:p14="http://schemas.microsoft.com/office/powerpoint/2010/main" val="3621197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My stand on organ donation is that it is good, and families should consent to it after a patient is pronounced brain dead. </a:t>
            </a:r>
          </a:p>
          <a:p>
            <a:r>
              <a:rPr lang="en-US" dirty="0">
                <a:latin typeface="Times New Roman" panose="02020603050405020304" pitchFamily="18" charset="0"/>
                <a:cs typeface="Times New Roman" panose="02020603050405020304" pitchFamily="18" charset="0"/>
              </a:rPr>
              <a:t>However, the organ donation process should be conducted only after obtaining consent from the patient or their family members.</a:t>
            </a:r>
          </a:p>
          <a:p>
            <a:r>
              <a:rPr lang="en-US" dirty="0">
                <a:latin typeface="Times New Roman" panose="02020603050405020304" pitchFamily="18" charset="0"/>
                <a:cs typeface="Times New Roman" panose="02020603050405020304" pitchFamily="18" charset="0"/>
              </a:rPr>
              <a:t> The family has to be involved since they are the patient's primary caregivers, and they can decide what is good for them and their deceased relative</a:t>
            </a:r>
          </a:p>
        </p:txBody>
      </p:sp>
      <p:sp>
        <p:nvSpPr>
          <p:cNvPr id="4" name="Slide Number Placeholder 3"/>
          <p:cNvSpPr>
            <a:spLocks noGrp="1"/>
          </p:cNvSpPr>
          <p:nvPr>
            <p:ph type="sldNum" sz="quarter" idx="5"/>
          </p:nvPr>
        </p:nvSpPr>
        <p:spPr/>
        <p:txBody>
          <a:bodyPr/>
          <a:lstStyle/>
          <a:p>
            <a:fld id="{AAF784B3-3074-47FE-8C59-E269E4A86171}" type="slidenum">
              <a:rPr lang="en-US" smtClean="0"/>
              <a:t>11</a:t>
            </a:fld>
            <a:endParaRPr lang="en-US"/>
          </a:p>
        </p:txBody>
      </p:sp>
    </p:spTree>
    <p:extLst>
      <p:ext uri="{BB962C8B-B14F-4D97-AF65-F5344CB8AC3E}">
        <p14:creationId xmlns:p14="http://schemas.microsoft.com/office/powerpoint/2010/main" val="4258438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 by (</a:t>
            </a:r>
            <a:r>
              <a:rPr lang="en-US" dirty="0" err="1"/>
              <a:t>krekula</a:t>
            </a:r>
            <a:r>
              <a:rPr lang="en-US" dirty="0"/>
              <a:t> et al, 2018) argues there is an importance in ensuring transparency about the entire process of organ donation.</a:t>
            </a:r>
          </a:p>
          <a:p>
            <a:r>
              <a:rPr lang="en-US" dirty="0"/>
              <a:t>Results show that many relatives of the donor do not understand organ donation. However, most donors or relatives were inclined or inspired to help after having lost a family member. </a:t>
            </a:r>
          </a:p>
          <a:p>
            <a:r>
              <a:rPr lang="en-US" dirty="0"/>
              <a:t>Thus, this study indicated an acceptance of the medical procedures necessary in order to enable organ donation after death.</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12</a:t>
            </a:fld>
            <a:endParaRPr lang="en-US"/>
          </a:p>
        </p:txBody>
      </p:sp>
    </p:spTree>
    <p:extLst>
      <p:ext uri="{BB962C8B-B14F-4D97-AF65-F5344CB8AC3E}">
        <p14:creationId xmlns:p14="http://schemas.microsoft.com/office/powerpoint/2010/main" val="3319576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Breach of duty, injury, damages, and proximate cause are the major problems that may lead to ethical dilemma issues and malpractice suits. Therefore, ethical dilemmas in nursing could lead to a decline in the quality of care, moral distress, and problematic clinical relations amongst colleagues. That is, the quality of care is dependent on how medical practitioners present themselves and how they relate with their patients. </a:t>
            </a:r>
          </a:p>
          <a:p>
            <a:r>
              <a:rPr lang="en-US" dirty="0"/>
              <a:t>Breach of privacy and confidentiality.</a:t>
            </a:r>
          </a:p>
          <a:p>
            <a:r>
              <a:rPr lang="en-US" dirty="0"/>
              <a:t>Breach of confidentiality of participants' personal information, lack of informed consent, and the possibility of participants during the donation process. Moreover, falsification and fabrication of results by the practitioners by making up of their data, leading to integrity issues. Also, medical practitioners turning a blind eye to misconduct, and failing to report oversight which led to dropping out of donors, and unlawful death of participants. </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13</a:t>
            </a:fld>
            <a:endParaRPr lang="en-US"/>
          </a:p>
        </p:txBody>
      </p:sp>
    </p:spTree>
    <p:extLst>
      <p:ext uri="{BB962C8B-B14F-4D97-AF65-F5344CB8AC3E}">
        <p14:creationId xmlns:p14="http://schemas.microsoft.com/office/powerpoint/2010/main" val="89329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4049037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098109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19401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81663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38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505536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587920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164197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186163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724331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826366-88AD-4EE8-977F-1A42A5EA4C2E}" type="datetimeFigureOut">
              <a:rPr lang="en-US" smtClean="0"/>
              <a:t>9/10/2021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36069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826366-88AD-4EE8-977F-1A42A5EA4C2E}" type="datetimeFigureOut">
              <a:rPr lang="en-US" smtClean="0"/>
              <a:t>9/10/2021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248223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826366-88AD-4EE8-977F-1A42A5EA4C2E}" type="datetimeFigureOut">
              <a:rPr lang="en-US" smtClean="0"/>
              <a:t>9/10/2021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743215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826366-88AD-4EE8-977F-1A42A5EA4C2E}" type="datetimeFigureOut">
              <a:rPr lang="en-US" smtClean="0"/>
              <a:t>9/10/2021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12029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26366-88AD-4EE8-977F-1A42A5EA4C2E}" type="datetimeFigureOut">
              <a:rPr lang="en-US" smtClean="0"/>
              <a:t>9/10/2021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019952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826366-88AD-4EE8-977F-1A42A5EA4C2E}" type="datetimeFigureOut">
              <a:rPr lang="en-US" smtClean="0"/>
              <a:t>9/10/2021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325515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826366-88AD-4EE8-977F-1A42A5EA4C2E}" type="datetimeFigureOut">
              <a:rPr lang="en-US" smtClean="0"/>
              <a:t>9/10/2021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7020F08-ABC9-45E7-BAF0-FF793CF64872}" type="slidenum">
              <a:rPr lang="en-US" smtClean="0"/>
              <a:t>‹#›</a:t>
            </a:fld>
            <a:endParaRPr lang="en-US"/>
          </a:p>
        </p:txBody>
      </p:sp>
    </p:spTree>
    <p:extLst>
      <p:ext uri="{BB962C8B-B14F-4D97-AF65-F5344CB8AC3E}">
        <p14:creationId xmlns:p14="http://schemas.microsoft.com/office/powerpoint/2010/main" val="421008534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0E2C9C-BCB4-4B01-8D48-C7B5727F9DA9}"/>
              </a:ext>
            </a:extLst>
          </p:cNvPr>
          <p:cNvSpPr txBox="1"/>
          <p:nvPr/>
        </p:nvSpPr>
        <p:spPr>
          <a:xfrm>
            <a:off x="2495006" y="3244334"/>
            <a:ext cx="5728062" cy="523220"/>
          </a:xfrm>
          <a:prstGeom prst="rect">
            <a:avLst/>
          </a:prstGeom>
          <a:no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Organ Donation And Ethical Dilemma</a:t>
            </a:r>
          </a:p>
        </p:txBody>
      </p:sp>
    </p:spTree>
    <p:extLst>
      <p:ext uri="{BB962C8B-B14F-4D97-AF65-F5344CB8AC3E}">
        <p14:creationId xmlns:p14="http://schemas.microsoft.com/office/powerpoint/2010/main" val="3050304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7442D-FB4A-43AD-94DB-F18D678AB18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Are we honoring the patient's rights if the family is against organ donation? </a:t>
            </a:r>
          </a:p>
        </p:txBody>
      </p:sp>
      <p:sp>
        <p:nvSpPr>
          <p:cNvPr id="3" name="Content Placeholder 2">
            <a:extLst>
              <a:ext uri="{FF2B5EF4-FFF2-40B4-BE49-F238E27FC236}">
                <a16:creationId xmlns:a16="http://schemas.microsoft.com/office/drawing/2014/main" id="{AB2D2EC3-85A9-43E4-BA86-D98C3E604C6B}"/>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we honoring the patient's rights if the family is against organ donation? </a:t>
            </a:r>
          </a:p>
          <a:p>
            <a:r>
              <a:rPr lang="en-US" dirty="0">
                <a:latin typeface="Times New Roman" panose="02020603050405020304" pitchFamily="18" charset="0"/>
                <a:cs typeface="Times New Roman" panose="02020603050405020304" pitchFamily="18" charset="0"/>
              </a:rPr>
              <a:t>In cases where the patient gave consent for organ donation in case of death, the family needs to honor the deceased's wishes (Tollefsen, 2019).</a:t>
            </a:r>
          </a:p>
          <a:p>
            <a:r>
              <a:rPr lang="en-US" dirty="0">
                <a:latin typeface="Times New Roman" panose="02020603050405020304" pitchFamily="18" charset="0"/>
                <a:cs typeface="Times New Roman" panose="02020603050405020304" pitchFamily="18" charset="0"/>
              </a:rPr>
              <a:t> Suppose the family denies consent, in this case, the legal capacity rights of the deceased. </a:t>
            </a:r>
          </a:p>
          <a:p>
            <a:r>
              <a:rPr lang="en-US" dirty="0">
                <a:latin typeface="Times New Roman" panose="02020603050405020304" pitchFamily="18" charset="0"/>
                <a:cs typeface="Times New Roman" panose="02020603050405020304" pitchFamily="18" charset="0"/>
              </a:rPr>
              <a:t>However, in cases where there was no patient consent to the donation of their organs after death, refusal by the family to grant consent does not dishonor the patient's rights.</a:t>
            </a:r>
          </a:p>
          <a:p>
            <a:endParaRPr lang="en-US" dirty="0"/>
          </a:p>
        </p:txBody>
      </p:sp>
    </p:spTree>
    <p:extLst>
      <p:ext uri="{BB962C8B-B14F-4D97-AF65-F5344CB8AC3E}">
        <p14:creationId xmlns:p14="http://schemas.microsoft.com/office/powerpoint/2010/main" val="2361615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D19C0-8A5C-4391-B122-16F931C682B3}"/>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What is your stand about organ donation and family involvement? </a:t>
            </a:r>
          </a:p>
        </p:txBody>
      </p:sp>
      <p:sp>
        <p:nvSpPr>
          <p:cNvPr id="3" name="Content Placeholder 2">
            <a:extLst>
              <a:ext uri="{FF2B5EF4-FFF2-40B4-BE49-F238E27FC236}">
                <a16:creationId xmlns:a16="http://schemas.microsoft.com/office/drawing/2014/main" id="{8D429F5C-367C-4672-B79B-80BEEBD5A9F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My stand on organ donation is that it is good, and families should consent to it after a patient is pronounced brain dead. </a:t>
            </a:r>
          </a:p>
          <a:p>
            <a:r>
              <a:rPr lang="en-US" dirty="0">
                <a:latin typeface="Times New Roman" panose="02020603050405020304" pitchFamily="18" charset="0"/>
                <a:cs typeface="Times New Roman" panose="02020603050405020304" pitchFamily="18" charset="0"/>
              </a:rPr>
              <a:t>However, the organ donation process should be conducted only after obtaining consent from the patient or their family members.</a:t>
            </a:r>
          </a:p>
          <a:p>
            <a:r>
              <a:rPr lang="en-US" dirty="0">
                <a:latin typeface="Times New Roman" panose="02020603050405020304" pitchFamily="18" charset="0"/>
                <a:cs typeface="Times New Roman" panose="02020603050405020304" pitchFamily="18" charset="0"/>
              </a:rPr>
              <a:t> The family has to be involved since they are the patient's primary caregivers, and they can decide what is good for them and their deceased relative.</a:t>
            </a:r>
          </a:p>
        </p:txBody>
      </p:sp>
    </p:spTree>
    <p:extLst>
      <p:ext uri="{BB962C8B-B14F-4D97-AF65-F5344CB8AC3E}">
        <p14:creationId xmlns:p14="http://schemas.microsoft.com/office/powerpoint/2010/main" val="2259742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CC33-DC64-4E7C-90F0-1E060FD03BDC}"/>
              </a:ext>
            </a:extLst>
          </p:cNvPr>
          <p:cNvSpPr>
            <a:spLocks noGrp="1"/>
          </p:cNvSpPr>
          <p:nvPr>
            <p:ph type="title"/>
          </p:nvPr>
        </p:nvSpPr>
        <p:spPr>
          <a:xfrm>
            <a:off x="838200" y="365125"/>
            <a:ext cx="10515600" cy="1785647"/>
          </a:xfrm>
        </p:spPr>
        <p:txBody>
          <a:bodyPr/>
          <a:lstStyle/>
          <a:p>
            <a:pPr algn="ctr"/>
            <a:r>
              <a:rPr lang="en-US" b="1" dirty="0">
                <a:latin typeface="Times New Roman" panose="02020603050405020304" pitchFamily="18" charset="0"/>
                <a:cs typeface="Times New Roman" panose="02020603050405020304" pitchFamily="18" charset="0"/>
              </a:rPr>
              <a:t>Donation and Ethical Dilemma.</a:t>
            </a:r>
          </a:p>
        </p:txBody>
      </p:sp>
      <p:sp>
        <p:nvSpPr>
          <p:cNvPr id="3" name="Content Placeholder 2">
            <a:extLst>
              <a:ext uri="{FF2B5EF4-FFF2-40B4-BE49-F238E27FC236}">
                <a16:creationId xmlns:a16="http://schemas.microsoft.com/office/drawing/2014/main" id="{501EA4CC-756A-44A6-B563-B63EDB7D7E5C}"/>
              </a:ext>
            </a:extLst>
          </p:cNvPr>
          <p:cNvSpPr>
            <a:spLocks noGrp="1"/>
          </p:cNvSpPr>
          <p:nvPr>
            <p:ph idx="1"/>
          </p:nvPr>
        </p:nvSpPr>
        <p:spPr>
          <a:xfrm>
            <a:off x="838200" y="2382591"/>
            <a:ext cx="10515600" cy="3794371"/>
          </a:xfrm>
        </p:spPr>
        <p:txBody>
          <a:bodyPr>
            <a:normAutofit/>
          </a:bodyPr>
          <a:lstStyle/>
          <a:p>
            <a:pPr algn="ctr"/>
            <a:r>
              <a:rPr lang="en-US" sz="2400" dirty="0">
                <a:latin typeface="Times New Roman" panose="02020603050405020304" pitchFamily="18" charset="0"/>
                <a:cs typeface="Times New Roman" panose="02020603050405020304" pitchFamily="18" charset="0"/>
              </a:rPr>
              <a:t>The article by (</a:t>
            </a:r>
            <a:r>
              <a:rPr lang="en-US" sz="2400" dirty="0" err="1">
                <a:latin typeface="Times New Roman" panose="02020603050405020304" pitchFamily="18" charset="0"/>
                <a:cs typeface="Times New Roman" panose="02020603050405020304" pitchFamily="18" charset="0"/>
              </a:rPr>
              <a:t>krekula</a:t>
            </a:r>
            <a:r>
              <a:rPr lang="en-US" sz="2400" dirty="0">
                <a:latin typeface="Times New Roman" panose="02020603050405020304" pitchFamily="18" charset="0"/>
                <a:cs typeface="Times New Roman" panose="02020603050405020304" pitchFamily="18" charset="0"/>
              </a:rPr>
              <a:t> et al, 2018) argues there is an importance in ensuring transparency about the entire process of organ donation.</a:t>
            </a:r>
          </a:p>
          <a:p>
            <a:pPr algn="ctr"/>
            <a:r>
              <a:rPr lang="en-US" sz="2400" dirty="0">
                <a:latin typeface="Times New Roman" panose="02020603050405020304" pitchFamily="18" charset="0"/>
                <a:cs typeface="Times New Roman" panose="02020603050405020304" pitchFamily="18" charset="0"/>
              </a:rPr>
              <a:t>Results show that many relatives of the donor do not understand organ donation. However, most donors or relatives were inclined or inspired to help after having lost a family member. </a:t>
            </a:r>
          </a:p>
          <a:p>
            <a:pPr algn="ct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Thus, this study indicated an acceptance of the medical procedures necessary in order to enable organ donation after death.</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162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5DC9-5B7B-4A8C-A6DE-28B4BA574098}"/>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Ethical issues using Deontological approach.</a:t>
            </a:r>
          </a:p>
        </p:txBody>
      </p:sp>
      <p:sp>
        <p:nvSpPr>
          <p:cNvPr id="3" name="Content Placeholder 2">
            <a:extLst>
              <a:ext uri="{FF2B5EF4-FFF2-40B4-BE49-F238E27FC236}">
                <a16:creationId xmlns:a16="http://schemas.microsoft.com/office/drawing/2014/main" id="{8F9556F8-6B4B-4265-860B-BC68AA89966A}"/>
              </a:ext>
            </a:extLst>
          </p:cNvPr>
          <p:cNvSpPr>
            <a:spLocks noGrp="1"/>
          </p:cNvSpPr>
          <p:nvPr>
            <p:ph idx="1"/>
          </p:nvPr>
        </p:nvSpPr>
        <p:spPr/>
        <p:txBody>
          <a:bodyPr>
            <a:normAutofit fontScale="92500" lnSpcReduction="20000"/>
          </a:bodyPr>
          <a:lstStyle/>
          <a:p>
            <a:pPr algn="ctr"/>
            <a:r>
              <a:rPr lang="en-US" sz="2000" b="1" dirty="0">
                <a:latin typeface="Times New Roman" panose="02020603050405020304" pitchFamily="18" charset="0"/>
                <a:ea typeface="Calibri" panose="020F0502020204030204" pitchFamily="34" charset="0"/>
                <a:cs typeface="Times New Roman" panose="02020603050405020304" pitchFamily="18" charset="0"/>
              </a:rPr>
              <a:t>Breach of d</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uty.  </a:t>
            </a:r>
          </a:p>
          <a:p>
            <a:pPr algn="ctr"/>
            <a:r>
              <a:rPr lang="en-US" sz="2000" dirty="0">
                <a:latin typeface="Times New Roman" panose="02020603050405020304" pitchFamily="18" charset="0"/>
                <a:ea typeface="Calibri" panose="020F0502020204030204" pitchFamily="34" charset="0"/>
                <a:cs typeface="Times New Roman" panose="02020603050405020304" pitchFamily="18" charset="0"/>
              </a:rPr>
              <a:t>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reach of duty, injury, damages, and proximate cause are the major problems that may lead to ethical dilemma issues and malpractice suits. Therefore, ethical dilemmas in nursing could lead to a decline in the quality of care, moral distress, and problematic clinical relations amongst colleagues. That is, the quality of care is dependent on how medical practitioners present themselves and how they relate with their patients. </a:t>
            </a:r>
          </a:p>
          <a:p>
            <a:pPr algn="ctr"/>
            <a:r>
              <a:rPr lang="en-US" sz="2000" b="1" dirty="0">
                <a:latin typeface="Times New Roman" panose="02020603050405020304" pitchFamily="18" charset="0"/>
                <a:cs typeface="Times New Roman" panose="02020603050405020304" pitchFamily="18" charset="0"/>
              </a:rPr>
              <a:t>Breach of privacy and confidentiality.</a:t>
            </a:r>
          </a:p>
          <a:p>
            <a:pPr algn="ctr"/>
            <a:r>
              <a:rPr lang="en-US" sz="2000" dirty="0">
                <a:effectLst/>
                <a:latin typeface="Times New Roman" panose="02020603050405020304" pitchFamily="18" charset="0"/>
                <a:ea typeface="Calibri" panose="020F0502020204030204" pitchFamily="34" charset="0"/>
              </a:rPr>
              <a:t>Breach of confidentiality of participants' personal information, lack of informed consent, and the possibility of participants durin</a:t>
            </a:r>
            <a:r>
              <a:rPr lang="en-US" sz="2000" dirty="0">
                <a:latin typeface="Times New Roman" panose="02020603050405020304" pitchFamily="18" charset="0"/>
                <a:ea typeface="Calibri" panose="020F0502020204030204" pitchFamily="34" charset="0"/>
              </a:rPr>
              <a:t>g the donation process</a:t>
            </a:r>
            <a:r>
              <a:rPr lang="en-US" sz="2000" dirty="0">
                <a:effectLst/>
                <a:latin typeface="Times New Roman" panose="02020603050405020304" pitchFamily="18" charset="0"/>
                <a:ea typeface="Calibri" panose="020F0502020204030204" pitchFamily="34" charset="0"/>
              </a:rPr>
              <a:t>. Moreover, falsification and fabrication of results by the practitioners by making up of their data, leading to integrity issues. Also, medical practitioners turning a blind eye to misconduct, and failing to report oversight which led to dropping out of donors, and unlawful death of participants. </a:t>
            </a:r>
            <a:endParaRPr lang="en-US" sz="2000" dirty="0"/>
          </a:p>
        </p:txBody>
      </p:sp>
    </p:spTree>
    <p:extLst>
      <p:ext uri="{BB962C8B-B14F-4D97-AF65-F5344CB8AC3E}">
        <p14:creationId xmlns:p14="http://schemas.microsoft.com/office/powerpoint/2010/main" val="1642555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AFA6-EC49-4802-A68D-14C89D75D154}"/>
              </a:ext>
            </a:extLst>
          </p:cNvPr>
          <p:cNvSpPr>
            <a:spLocks noGrp="1"/>
          </p:cNvSpPr>
          <p:nvPr>
            <p:ph type="title"/>
          </p:nvPr>
        </p:nvSpPr>
        <p:spPr>
          <a:xfrm>
            <a:off x="838200" y="365125"/>
            <a:ext cx="10515600" cy="1708374"/>
          </a:xfrm>
        </p:spPr>
        <p:txBody>
          <a:bodyPr/>
          <a:lstStyle/>
          <a:p>
            <a:pPr algn="ctr"/>
            <a:r>
              <a:rPr lang="en-US" b="1" dirty="0">
                <a:latin typeface="Times New Roman" panose="02020603050405020304" pitchFamily="18" charset="0"/>
                <a:cs typeface="Times New Roman" panose="02020603050405020304" pitchFamily="18" charset="0"/>
              </a:rPr>
              <a:t>Strategies to Minimize conflict. </a:t>
            </a:r>
          </a:p>
        </p:txBody>
      </p:sp>
      <p:sp>
        <p:nvSpPr>
          <p:cNvPr id="3" name="Content Placeholder 2">
            <a:extLst>
              <a:ext uri="{FF2B5EF4-FFF2-40B4-BE49-F238E27FC236}">
                <a16:creationId xmlns:a16="http://schemas.microsoft.com/office/drawing/2014/main" id="{5ADBB4BF-1389-49C0-9EB7-90897D484EE2}"/>
              </a:ext>
            </a:extLst>
          </p:cNvPr>
          <p:cNvSpPr>
            <a:spLocks noGrp="1"/>
          </p:cNvSpPr>
          <p:nvPr>
            <p:ph idx="1"/>
          </p:nvPr>
        </p:nvSpPr>
        <p:spPr>
          <a:xfrm>
            <a:off x="838200" y="2511379"/>
            <a:ext cx="10515600" cy="3665583"/>
          </a:xfrm>
        </p:spPr>
        <p:txBody>
          <a:bodyPr/>
          <a:lstStyle/>
          <a:p>
            <a:pPr algn="ctr"/>
            <a:r>
              <a:rPr lang="en-US" sz="2000" b="1" dirty="0">
                <a:latin typeface="Times New Roman" panose="02020603050405020304" pitchFamily="18" charset="0"/>
                <a:cs typeface="Times New Roman" panose="02020603050405020304" pitchFamily="18" charset="0"/>
              </a:rPr>
              <a:t>Following standardized procedures.</a:t>
            </a:r>
          </a:p>
          <a:p>
            <a:pPr algn="ctr"/>
            <a:r>
              <a:rPr lang="en-US" sz="2000" dirty="0">
                <a:latin typeface="Times New Roman" panose="02020603050405020304" pitchFamily="18" charset="0"/>
                <a:ea typeface="Calibri" panose="020F0502020204030204" pitchFamily="34" charset="0"/>
                <a:cs typeface="Times New Roman" panose="02020603050405020304" pitchFamily="18" charset="0"/>
              </a:rPr>
              <a:t>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tandardized procedures ensure that physician and non-physician practitioners provide effective diagnosis, administer prescription, and offer efficient primary care. Moreover, it ensures that malpractice suits are avoided.</a:t>
            </a:r>
            <a:endParaRPr lang="en-US" sz="2000" dirty="0">
              <a:latin typeface="Times New Roman" panose="02020603050405020304" pitchFamily="18" charset="0"/>
              <a:cs typeface="Times New Roman" panose="02020603050405020304" pitchFamily="18" charset="0"/>
            </a:endParaRPr>
          </a:p>
          <a:p>
            <a:pPr algn="ctr"/>
            <a:r>
              <a:rPr lang="en-US" sz="2000" b="1" dirty="0">
                <a:latin typeface="Times New Roman" panose="02020603050405020304" pitchFamily="18" charset="0"/>
                <a:cs typeface="Times New Roman" panose="02020603050405020304" pitchFamily="18" charset="0"/>
              </a:rPr>
              <a:t>Code of ethics.</a:t>
            </a:r>
          </a:p>
          <a:p>
            <a:pPr algn="ct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major principles of ethics are in line with the public health services in terms of respect, beneficence, and justice. Respect involves consideration of the feelings, rights, and wishes of co-workers within the health institution. Beneficence involves ensuring health benefits are maximized while harm is kept at a minimum. Justice involves the even distribution of resources, benefits, and cost. </a:t>
            </a:r>
          </a:p>
          <a:p>
            <a:pPr marL="0" indent="0">
              <a:buNone/>
            </a:pPr>
            <a:endParaRPr lang="en-US" dirty="0"/>
          </a:p>
        </p:txBody>
      </p:sp>
    </p:spTree>
    <p:extLst>
      <p:ext uri="{BB962C8B-B14F-4D97-AF65-F5344CB8AC3E}">
        <p14:creationId xmlns:p14="http://schemas.microsoft.com/office/powerpoint/2010/main" val="2399661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8649-A3AF-4DE0-85F6-F07DCBE7B06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1AE8740F-ADEF-4C48-AB5B-7C2A204D9AC6}"/>
              </a:ext>
            </a:extLst>
          </p:cNvPr>
          <p:cNvSpPr>
            <a:spLocks noGrp="1"/>
          </p:cNvSpPr>
          <p:nvPr>
            <p:ph idx="1"/>
          </p:nvPr>
        </p:nvSpPr>
        <p:spPr>
          <a:xfrm>
            <a:off x="838200" y="2601531"/>
            <a:ext cx="10515600" cy="3575431"/>
          </a:xfrm>
        </p:spPr>
        <p:txBody>
          <a:bodyPr/>
          <a:lstStyle/>
          <a:p>
            <a:pPr algn="ct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Based on research by (Geiger, 2020), ethics within an institution are important since healthcare workers must recognize dilemmas, make good judgments, and decisions based on their values, and the laws that govern nursing.</a:t>
            </a:r>
          </a:p>
          <a:p>
            <a:endParaRPr lang="en-US" dirty="0"/>
          </a:p>
        </p:txBody>
      </p:sp>
    </p:spTree>
    <p:extLst>
      <p:ext uri="{BB962C8B-B14F-4D97-AF65-F5344CB8AC3E}">
        <p14:creationId xmlns:p14="http://schemas.microsoft.com/office/powerpoint/2010/main" val="3934985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01DAA-21BB-44F1-B18B-5E42B0B0CEC3}"/>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Reference.</a:t>
            </a:r>
          </a:p>
        </p:txBody>
      </p:sp>
      <p:sp>
        <p:nvSpPr>
          <p:cNvPr id="3" name="Content Placeholder 2">
            <a:extLst>
              <a:ext uri="{FF2B5EF4-FFF2-40B4-BE49-F238E27FC236}">
                <a16:creationId xmlns:a16="http://schemas.microsoft.com/office/drawing/2014/main" id="{D5A92937-C103-4819-9E06-68636380A264}"/>
              </a:ext>
            </a:extLst>
          </p:cNvPr>
          <p:cNvSpPr>
            <a:spLocks noGrp="1"/>
          </p:cNvSpPr>
          <p:nvPr>
            <p:ph idx="1"/>
          </p:nvPr>
        </p:nvSpPr>
        <p:spPr/>
        <p:txBody>
          <a:bodyPr>
            <a:normAutofit fontScale="70000" lnSpcReduction="20000"/>
          </a:bodyPr>
          <a:lstStyle/>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Butts, J. B., &amp; Rich, K. L. (2019). </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Nursing ethics</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Jones &amp; Bartlett Learning.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indent="-457200" algn="just">
              <a:lnSpc>
                <a:spcPct val="200000"/>
              </a:lnSpc>
              <a:spcBef>
                <a:spcPts val="0"/>
              </a:spcBef>
              <a:spcAft>
                <a:spcPts val="800"/>
              </a:spcAft>
            </a:pP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Gobis</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B., Yu, A., Reardon, J., Nystrom, M., Grindrod, K., &amp; McCarthy, L. (2018). Prioritizing </a:t>
            </a: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intraprofessional</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collaboration for optimal patient care: A call to action. </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Canadian Pharmacists Journal/Revue des </a:t>
            </a:r>
            <a:r>
              <a:rPr lang="en-US"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Pharmaciens</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du Canada</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151</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(3), 170-175.</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Haddad, L. M., &amp; Geiger, R. A. (2018). Nursing ethical considerations. </a:t>
            </a:r>
          </a:p>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Darnell, W. H., Real, K., &amp; Bernard, A. (2020). Exploring family decisions to refuse organ donation at imminent death. Qualitative health research, 30(4), 572-582. </a:t>
            </a:r>
          </a:p>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Tollefsen, C. (2019, September). Family consent and organ donation. In The Journal of Medicine and Philosophy: A Forum for Bioethics and Philosophy of Medicine (Vol. 44, No. 5, pp. 588-602). US: Oxford University Press.</a:t>
            </a:r>
          </a:p>
          <a:p>
            <a:pPr marL="457200" marR="0" indent="-457200" algn="just">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51366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D9939-D168-4864-9D5D-998136CC3F93}"/>
              </a:ext>
            </a:extLst>
          </p:cNvPr>
          <p:cNvSpPr>
            <a:spLocks noGrp="1"/>
          </p:cNvSpPr>
          <p:nvPr>
            <p:ph type="ctrTitle"/>
          </p:nvPr>
        </p:nvSpPr>
        <p:spPr>
          <a:xfrm>
            <a:off x="1524000" y="1122362"/>
            <a:ext cx="9144000" cy="4930707"/>
          </a:xfrm>
        </p:spPr>
        <p:txBody>
          <a:bodyPr>
            <a:normAutofit/>
          </a:bodyPr>
          <a:lstStyle/>
          <a:p>
            <a:pPr algn="ctr"/>
            <a:r>
              <a:rPr lang="en-US" sz="4400" b="1" dirty="0">
                <a:latin typeface="Times New Roman" panose="02020603050405020304" pitchFamily="18" charset="0"/>
                <a:cs typeface="Times New Roman" panose="02020603050405020304" pitchFamily="18" charset="0"/>
              </a:rPr>
              <a:t>Organ Donation And Ethical Dilemma.</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Student Name.</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Institution Affiliation.</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Date</a:t>
            </a:r>
            <a:r>
              <a:rPr lang="en-US" sz="5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3668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94D5-9607-44C9-99CD-F853E0D6A2B0}"/>
              </a:ext>
            </a:extLst>
          </p:cNvPr>
          <p:cNvSpPr>
            <a:spLocks noGrp="1"/>
          </p:cNvSpPr>
          <p:nvPr>
            <p:ph type="title"/>
          </p:nvPr>
        </p:nvSpPr>
        <p:spPr>
          <a:xfrm>
            <a:off x="838200" y="1390917"/>
            <a:ext cx="10515600" cy="1068947"/>
          </a:xfrm>
        </p:spPr>
        <p:txBody>
          <a:bodyPr/>
          <a:lstStyle/>
          <a:p>
            <a:pPr algn="ctr"/>
            <a:r>
              <a:rPr lang="en-US"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9874BCD4-940B-4EE2-9816-1742B42E805A}"/>
              </a:ext>
            </a:extLst>
          </p:cNvPr>
          <p:cNvSpPr>
            <a:spLocks noGrp="1"/>
          </p:cNvSpPr>
          <p:nvPr>
            <p:ph idx="1"/>
          </p:nvPr>
        </p:nvSpPr>
        <p:spPr>
          <a:xfrm>
            <a:off x="838200" y="2807593"/>
            <a:ext cx="10515600" cy="3369369"/>
          </a:xfrm>
        </p:spPr>
        <p:txBody>
          <a:bodyPr/>
          <a:lstStyle/>
          <a:p>
            <a:pPr algn="ctr"/>
            <a:r>
              <a:rPr lang="en-US" sz="2000" dirty="0">
                <a:latin typeface="Times New Roman" panose="02020603050405020304" pitchFamily="18" charset="0"/>
              </a:rPr>
              <a:t>Organ donation is the process where a person allows an organ of their own to be removed and transplanted to another person. Transplant has to be done by either legal consent of the donor while alive or by the consent of next of kin after death.</a:t>
            </a:r>
          </a:p>
          <a:p>
            <a:pPr algn="ctr"/>
            <a:r>
              <a:rPr lang="en-US" sz="2000" dirty="0">
                <a:effectLst/>
                <a:latin typeface="Times New Roman" panose="02020603050405020304" pitchFamily="18" charset="0"/>
                <a:ea typeface="Calibri" panose="020F0502020204030204" pitchFamily="34" charset="0"/>
              </a:rPr>
              <a:t>An ethical dilemma refers to a situation where a choice has to be made regarding two courses of action that seem ethically correct at the moment. Medical practitioners are always faced with situations presenting ethical dilemmas, which may present a lot of challenges to their careers and institutions in general. </a:t>
            </a:r>
            <a:endParaRPr lang="en-US" sz="2000" dirty="0">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994902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C541-3678-4A75-94FF-6FB82A58381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What is the Title of the Article?</a:t>
            </a:r>
          </a:p>
        </p:txBody>
      </p:sp>
      <p:sp>
        <p:nvSpPr>
          <p:cNvPr id="3" name="Content Placeholder 2">
            <a:extLst>
              <a:ext uri="{FF2B5EF4-FFF2-40B4-BE49-F238E27FC236}">
                <a16:creationId xmlns:a16="http://schemas.microsoft.com/office/drawing/2014/main" id="{C9318BC3-EDC2-4C17-884C-3E759444073D}"/>
              </a:ext>
            </a:extLst>
          </p:cNvPr>
          <p:cNvSpPr>
            <a:spLocks noGrp="1"/>
          </p:cNvSpPr>
          <p:nvPr>
            <p:ph idx="1"/>
          </p:nvPr>
        </p:nvSpPr>
        <p:spPr/>
        <p:txBody>
          <a:bodyPr/>
          <a:lstStyle/>
          <a:p>
            <a:r>
              <a:rPr lang="en-US" dirty="0"/>
              <a:t>“</a:t>
            </a:r>
            <a:r>
              <a:rPr lang="en-US" dirty="0">
                <a:latin typeface="Times New Roman" panose="02020603050405020304" pitchFamily="18" charset="0"/>
                <a:cs typeface="Times New Roman" panose="02020603050405020304" pitchFamily="18" charset="0"/>
              </a:rPr>
              <a:t>What do people agree to when stating willingness to donate? On the medical interventions enabling organ donation after death”</a:t>
            </a:r>
          </a:p>
        </p:txBody>
      </p:sp>
    </p:spTree>
    <p:extLst>
      <p:ext uri="{BB962C8B-B14F-4D97-AF65-F5344CB8AC3E}">
        <p14:creationId xmlns:p14="http://schemas.microsoft.com/office/powerpoint/2010/main" val="2820391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86DA8-441E-4F35-A376-EC357929560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Who is the author?</a:t>
            </a:r>
          </a:p>
        </p:txBody>
      </p:sp>
      <p:sp>
        <p:nvSpPr>
          <p:cNvPr id="3" name="Content Placeholder 2">
            <a:extLst>
              <a:ext uri="{FF2B5EF4-FFF2-40B4-BE49-F238E27FC236}">
                <a16:creationId xmlns:a16="http://schemas.microsoft.com/office/drawing/2014/main" id="{8DFF4EE5-4025-45E4-9B9D-8CDFB56D1CA2}"/>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book has three authors namely Linda </a:t>
            </a:r>
            <a:r>
              <a:rPr lang="en-US" dirty="0" err="1">
                <a:latin typeface="Times New Roman" panose="02020603050405020304" pitchFamily="18" charset="0"/>
                <a:cs typeface="Times New Roman" panose="02020603050405020304" pitchFamily="18" charset="0"/>
              </a:rPr>
              <a:t>Gyllström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Krekula</a:t>
            </a:r>
            <a:r>
              <a:rPr lang="en-US" dirty="0">
                <a:latin typeface="Times New Roman" panose="02020603050405020304" pitchFamily="18" charset="0"/>
                <a:cs typeface="Times New Roman" panose="02020603050405020304" pitchFamily="18" charset="0"/>
              </a:rPr>
              <a:t>, Ulla </a:t>
            </a:r>
            <a:r>
              <a:rPr lang="en-US" dirty="0" err="1">
                <a:latin typeface="Times New Roman" panose="02020603050405020304" pitchFamily="18" charset="0"/>
                <a:cs typeface="Times New Roman" panose="02020603050405020304" pitchFamily="18" charset="0"/>
              </a:rPr>
              <a:t>Forinder</a:t>
            </a:r>
            <a:r>
              <a:rPr lang="en-US" dirty="0">
                <a:latin typeface="Times New Roman" panose="02020603050405020304" pitchFamily="18" charset="0"/>
                <a:cs typeface="Times New Roman" panose="02020603050405020304" pitchFamily="18" charset="0"/>
              </a:rPr>
              <a:t> and Annika </a:t>
            </a:r>
            <a:r>
              <a:rPr lang="en-US" dirty="0" err="1">
                <a:latin typeface="Times New Roman" panose="02020603050405020304" pitchFamily="18" charset="0"/>
                <a:cs typeface="Times New Roman" panose="02020603050405020304" pitchFamily="18" charset="0"/>
              </a:rPr>
              <a:t>Tibell</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a:solidFill>
                  <a:schemeClr val="accent2"/>
                </a:solidFill>
                <a:latin typeface="Times New Roman" panose="02020603050405020304" pitchFamily="18" charset="0"/>
                <a:cs typeface="Times New Roman" panose="02020603050405020304" pitchFamily="18" charset="0"/>
              </a:rPr>
              <a:t>When was it published?</a:t>
            </a:r>
          </a:p>
          <a:p>
            <a:r>
              <a:rPr lang="en-US" dirty="0">
                <a:latin typeface="Times New Roman" panose="02020603050405020304" pitchFamily="18" charset="0"/>
                <a:cs typeface="Times New Roman" panose="02020603050405020304" pitchFamily="18" charset="0"/>
              </a:rPr>
              <a:t> Date of Publication: August 24, 2018</a:t>
            </a:r>
          </a:p>
          <a:p>
            <a:endParaRPr lang="en-US" dirty="0">
              <a:latin typeface="Times New Roman" panose="02020603050405020304" pitchFamily="18" charset="0"/>
              <a:cs typeface="Times New Roman" panose="02020603050405020304" pitchFamily="18" charset="0"/>
            </a:endParaRPr>
          </a:p>
          <a:p>
            <a:r>
              <a:rPr lang="en-US" dirty="0">
                <a:solidFill>
                  <a:schemeClr val="accent2"/>
                </a:solidFill>
                <a:latin typeface="Times New Roman" panose="02020603050405020304" pitchFamily="18" charset="0"/>
                <a:cs typeface="Times New Roman" panose="02020603050405020304" pitchFamily="18" charset="0"/>
              </a:rPr>
              <a:t>Is it a peer reviewed Journal? </a:t>
            </a:r>
          </a:p>
          <a:p>
            <a:r>
              <a:rPr lang="en-US" dirty="0">
                <a:latin typeface="Times New Roman" panose="02020603050405020304" pitchFamily="18" charset="0"/>
                <a:cs typeface="Times New Roman" panose="02020603050405020304" pitchFamily="18" charset="0"/>
              </a:rPr>
              <a:t>Yes, this Article is a peer reviewed journal.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5738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8779-CF5E-4BB0-A622-8DF94DE8AA81}"/>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Give a pref. summary on the contents of the Article</a:t>
            </a:r>
          </a:p>
        </p:txBody>
      </p:sp>
      <p:sp>
        <p:nvSpPr>
          <p:cNvPr id="3" name="Content Placeholder 2">
            <a:extLst>
              <a:ext uri="{FF2B5EF4-FFF2-40B4-BE49-F238E27FC236}">
                <a16:creationId xmlns:a16="http://schemas.microsoft.com/office/drawing/2014/main" id="{6243BDF1-D5A4-4293-B92D-7C56E2FC442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article contains the methods, data collection, and findings of research conducted to explore the experiences of different donor relatives during the organ donation process on a deceased relative.</a:t>
            </a:r>
          </a:p>
          <a:p>
            <a:r>
              <a:rPr lang="en-US" dirty="0">
                <a:latin typeface="Times New Roman" panose="02020603050405020304" pitchFamily="18" charset="0"/>
                <a:cs typeface="Times New Roman" panose="02020603050405020304" pitchFamily="18" charset="0"/>
              </a:rPr>
              <a:t> The study also gauged the attitudes of the donor relatives towards organ donation after experiencing a family member going through the donation process. </a:t>
            </a:r>
          </a:p>
          <a:p>
            <a:r>
              <a:rPr lang="en-US" dirty="0">
                <a:latin typeface="Times New Roman" panose="02020603050405020304" pitchFamily="18" charset="0"/>
                <a:cs typeface="Times New Roman" panose="02020603050405020304" pitchFamily="18" charset="0"/>
              </a:rPr>
              <a:t>The article contents reveal that most donor relatives still welcomed the idea of donating their organs. </a:t>
            </a:r>
          </a:p>
          <a:p>
            <a:r>
              <a:rPr lang="en-US" dirty="0">
                <a:latin typeface="Times New Roman" panose="02020603050405020304" pitchFamily="18" charset="0"/>
                <a:cs typeface="Times New Roman" panose="02020603050405020304" pitchFamily="18" charset="0"/>
              </a:rPr>
              <a:t>The study also revealed that the process of organ preservation through the keeping of the brain-dead body on a ventilator proved difficult for the donor relatives to understand as most of them thought that their deceased relative was alive the entire time.</a:t>
            </a:r>
          </a:p>
        </p:txBody>
      </p:sp>
    </p:spTree>
    <p:extLst>
      <p:ext uri="{BB962C8B-B14F-4D97-AF65-F5344CB8AC3E}">
        <p14:creationId xmlns:p14="http://schemas.microsoft.com/office/powerpoint/2010/main" val="1985457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3B35F-810B-466C-A21F-EF8B141CD66C}"/>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Critique of the Article</a:t>
            </a:r>
          </a:p>
        </p:txBody>
      </p:sp>
      <p:sp>
        <p:nvSpPr>
          <p:cNvPr id="3" name="Content Placeholder 2">
            <a:extLst>
              <a:ext uri="{FF2B5EF4-FFF2-40B4-BE49-F238E27FC236}">
                <a16:creationId xmlns:a16="http://schemas.microsoft.com/office/drawing/2014/main" id="{CDA36574-758F-4599-9DF1-E9010EC1A240}"/>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researchers use both quantitative and qualitative methods to analyze their findings.</a:t>
            </a:r>
          </a:p>
          <a:p>
            <a:r>
              <a:rPr lang="en-US" dirty="0">
                <a:latin typeface="Times New Roman" panose="02020603050405020304" pitchFamily="18" charset="0"/>
                <a:cs typeface="Times New Roman" panose="02020603050405020304" pitchFamily="18" charset="0"/>
              </a:rPr>
              <a:t> The research focuses on the reactions and attitudes of donor relatives towards the donation of organs of their deceased member. </a:t>
            </a:r>
          </a:p>
          <a:p>
            <a:r>
              <a:rPr lang="en-US" dirty="0">
                <a:latin typeface="Times New Roman" panose="02020603050405020304" pitchFamily="18" charset="0"/>
                <a:cs typeface="Times New Roman" panose="02020603050405020304" pitchFamily="18" charset="0"/>
              </a:rPr>
              <a:t>The data collected is represented in images that are used repeatedly in the article. </a:t>
            </a:r>
          </a:p>
          <a:p>
            <a:r>
              <a:rPr lang="en-US" dirty="0">
                <a:latin typeface="Times New Roman" panose="02020603050405020304" pitchFamily="18" charset="0"/>
                <a:cs typeface="Times New Roman" panose="02020603050405020304" pitchFamily="18" charset="0"/>
              </a:rPr>
              <a:t>The information obtained from the research participants is analyzed jointly, without labeling. </a:t>
            </a:r>
          </a:p>
          <a:p>
            <a:r>
              <a:rPr lang="en-US" dirty="0">
                <a:latin typeface="Times New Roman" panose="02020603050405020304" pitchFamily="18" charset="0"/>
                <a:cs typeface="Times New Roman" panose="02020603050405020304" pitchFamily="18" charset="0"/>
              </a:rPr>
              <a:t>This makes it difficult for someone reading the article to distinguish which participant said what.</a:t>
            </a:r>
          </a:p>
        </p:txBody>
      </p:sp>
    </p:spTree>
    <p:extLst>
      <p:ext uri="{BB962C8B-B14F-4D97-AF65-F5344CB8AC3E}">
        <p14:creationId xmlns:p14="http://schemas.microsoft.com/office/powerpoint/2010/main" val="189161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98DB0-FB86-4BF2-8F8E-799D847ACCCE}"/>
              </a:ext>
            </a:extLst>
          </p:cNvPr>
          <p:cNvSpPr>
            <a:spLocks noGrp="1"/>
          </p:cNvSpPr>
          <p:nvPr>
            <p:ph type="title"/>
          </p:nvPr>
        </p:nvSpPr>
        <p:spPr>
          <a:xfrm>
            <a:off x="677334" y="609599"/>
            <a:ext cx="8596668" cy="2202873"/>
          </a:xfrm>
        </p:spPr>
        <p:txBody>
          <a:bodyPr>
            <a:normAutofit fontScale="90000"/>
          </a:bodyPr>
          <a:lstStyle/>
          <a:p>
            <a:r>
              <a:rPr lang="en-US" dirty="0">
                <a:latin typeface="Times New Roman" panose="02020603050405020304" pitchFamily="18" charset="0"/>
                <a:cs typeface="Times New Roman" panose="02020603050405020304" pitchFamily="18" charset="0"/>
              </a:rPr>
              <a:t>What are the Pros and cons of the involvement of family in patients' decisions regarding organ donation? What is the Ethics consideration?</a:t>
            </a:r>
          </a:p>
        </p:txBody>
      </p:sp>
      <p:sp>
        <p:nvSpPr>
          <p:cNvPr id="3" name="Content Placeholder 2">
            <a:extLst>
              <a:ext uri="{FF2B5EF4-FFF2-40B4-BE49-F238E27FC236}">
                <a16:creationId xmlns:a16="http://schemas.microsoft.com/office/drawing/2014/main" id="{586094BF-7655-4ADD-9399-8425A6CBBDCD}"/>
              </a:ext>
            </a:extLst>
          </p:cNvPr>
          <p:cNvSpPr>
            <a:spLocks noGrp="1"/>
          </p:cNvSpPr>
          <p:nvPr>
            <p:ph idx="1"/>
          </p:nvPr>
        </p:nvSpPr>
        <p:spPr>
          <a:xfrm>
            <a:off x="677334" y="2604655"/>
            <a:ext cx="8596668" cy="3436707"/>
          </a:xfrm>
        </p:spPr>
        <p:txBody>
          <a:bodyPr>
            <a:normAutofit/>
          </a:bodyPr>
          <a:lstStyle/>
          <a:p>
            <a:r>
              <a:rPr lang="en-US" dirty="0">
                <a:latin typeface="Times New Roman" panose="02020603050405020304" pitchFamily="18" charset="0"/>
                <a:cs typeface="Times New Roman" panose="02020603050405020304" pitchFamily="18" charset="0"/>
              </a:rPr>
              <a:t>The advantage of family involvement in organ donation is that the family offers moral and psychological support to a live donor. </a:t>
            </a:r>
          </a:p>
          <a:p>
            <a:r>
              <a:rPr lang="en-US" dirty="0">
                <a:latin typeface="Times New Roman" panose="02020603050405020304" pitchFamily="18" charset="0"/>
                <a:cs typeface="Times New Roman" panose="02020603050405020304" pitchFamily="18" charset="0"/>
              </a:rPr>
              <a:t>However, such decisions could raise family conflicts as not all may agree with the decision by a member to donate organs.</a:t>
            </a:r>
          </a:p>
          <a:p>
            <a:r>
              <a:rPr lang="en-US" dirty="0">
                <a:latin typeface="Times New Roman" panose="02020603050405020304" pitchFamily="18" charset="0"/>
                <a:cs typeface="Times New Roman" panose="02020603050405020304" pitchFamily="18" charset="0"/>
              </a:rPr>
              <a:t>In organ donation after death, the family is responsible for the body of their deceased member and therefore has the right to make organ donation decisions. </a:t>
            </a:r>
          </a:p>
          <a:p>
            <a:r>
              <a:rPr lang="en-US" dirty="0">
                <a:latin typeface="Times New Roman" panose="02020603050405020304" pitchFamily="18" charset="0"/>
                <a:cs typeface="Times New Roman" panose="02020603050405020304" pitchFamily="18" charset="0"/>
              </a:rPr>
              <a:t>The advantage of family involvement, in this case, is that the process of organ donation is consented to, making it legal and conflict-free (Darnell et al., 2020).</a:t>
            </a:r>
          </a:p>
          <a:p>
            <a:endParaRPr lang="en-US" dirty="0"/>
          </a:p>
        </p:txBody>
      </p:sp>
    </p:spTree>
    <p:extLst>
      <p:ext uri="{BB962C8B-B14F-4D97-AF65-F5344CB8AC3E}">
        <p14:creationId xmlns:p14="http://schemas.microsoft.com/office/powerpoint/2010/main" val="1169358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DE2AE-6BF7-43DA-9D1E-82C9F97ED478}"/>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id="{2E74C58E-0EC5-4E8E-865A-E4A9D35C3061}"/>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disadvantage of this is that denial of consent by family even after consent by the deceased makes organ donation impossible, which defies the rights of the deceased.</a:t>
            </a:r>
          </a:p>
          <a:p>
            <a:r>
              <a:rPr lang="en-US" dirty="0">
                <a:latin typeface="Times New Roman" panose="02020603050405020304" pitchFamily="18" charset="0"/>
                <a:cs typeface="Times New Roman" panose="02020603050405020304" pitchFamily="18" charset="0"/>
              </a:rPr>
              <a:t>The ethical consideration is that organ donation of a deceased member creates a dilemma for the living relatives (Darnell et al., 2020). </a:t>
            </a:r>
          </a:p>
          <a:p>
            <a:r>
              <a:rPr lang="en-US" dirty="0">
                <a:latin typeface="Times New Roman" panose="02020603050405020304" pitchFamily="18" charset="0"/>
                <a:cs typeface="Times New Roman" panose="02020603050405020304" pitchFamily="18" charset="0"/>
              </a:rPr>
              <a:t>This is because they have to decide about the organs donation without knowing what the deceased would have preferred. </a:t>
            </a:r>
          </a:p>
          <a:p>
            <a:r>
              <a:rPr lang="en-US" dirty="0">
                <a:latin typeface="Times New Roman" panose="02020603050405020304" pitchFamily="18" charset="0"/>
                <a:cs typeface="Times New Roman" panose="02020603050405020304" pitchFamily="18" charset="0"/>
              </a:rPr>
              <a:t>They have to answer questions on whether to consent to organ donation and save the lives of those who need the organs or deny consent and protect the deceased's body.</a:t>
            </a:r>
          </a:p>
          <a:p>
            <a:endParaRPr lang="en-US" dirty="0"/>
          </a:p>
        </p:txBody>
      </p:sp>
    </p:spTree>
    <p:extLst>
      <p:ext uri="{BB962C8B-B14F-4D97-AF65-F5344CB8AC3E}">
        <p14:creationId xmlns:p14="http://schemas.microsoft.com/office/powerpoint/2010/main" val="50307052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442</TotalTime>
  <Words>2476</Words>
  <Application>Microsoft Office PowerPoint</Application>
  <PresentationFormat>Widescreen</PresentationFormat>
  <Paragraphs>104</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Times New Roman</vt:lpstr>
      <vt:lpstr>Trebuchet MS</vt:lpstr>
      <vt:lpstr>Wingdings 3</vt:lpstr>
      <vt:lpstr>Facet</vt:lpstr>
      <vt:lpstr>PowerPoint Presentation</vt:lpstr>
      <vt:lpstr>Organ Donation And Ethical Dilemma. Student Name. Institution Affiliation. Date.</vt:lpstr>
      <vt:lpstr>Introduction.</vt:lpstr>
      <vt:lpstr>What is the Title of the Article?</vt:lpstr>
      <vt:lpstr>Who is the author?</vt:lpstr>
      <vt:lpstr>Give a pref. summary on the contents of the Article</vt:lpstr>
      <vt:lpstr>Critique of the Article</vt:lpstr>
      <vt:lpstr>What are the Pros and cons of the involvement of family in patients' decisions regarding organ donation? What is the Ethics consideration?</vt:lpstr>
      <vt:lpstr>Cont.. </vt:lpstr>
      <vt:lpstr>Are we honoring the patient's rights if the family is against organ donation? </vt:lpstr>
      <vt:lpstr>What is your stand about organ donation and family involvement? </vt:lpstr>
      <vt:lpstr>Donation and Ethical Dilemma.</vt:lpstr>
      <vt:lpstr>Ethical issues using Deontological approach.</vt:lpstr>
      <vt:lpstr>Strategies to Minimize conflict. </vt:lpstr>
      <vt:lpstr>Conclusion</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11</cp:revision>
  <dcterms:created xsi:type="dcterms:W3CDTF">2021-09-08T10:11:51Z</dcterms:created>
  <dcterms:modified xsi:type="dcterms:W3CDTF">2021-09-10T13:36:43Z</dcterms:modified>
</cp:coreProperties>
</file>